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1" r:id="rId1"/>
  </p:sldMasterIdLst>
  <p:notesMasterIdLst>
    <p:notesMasterId r:id="rId18"/>
  </p:notesMasterIdLst>
  <p:sldIdLst>
    <p:sldId id="524" r:id="rId2"/>
    <p:sldId id="526" r:id="rId3"/>
    <p:sldId id="527" r:id="rId4"/>
    <p:sldId id="528" r:id="rId5"/>
    <p:sldId id="529" r:id="rId6"/>
    <p:sldId id="303" r:id="rId7"/>
    <p:sldId id="530" r:id="rId8"/>
    <p:sldId id="531" r:id="rId9"/>
    <p:sldId id="533" r:id="rId10"/>
    <p:sldId id="534" r:id="rId11"/>
    <p:sldId id="535" r:id="rId12"/>
    <p:sldId id="532" r:id="rId13"/>
    <p:sldId id="536" r:id="rId14"/>
    <p:sldId id="537" r:id="rId15"/>
    <p:sldId id="538" r:id="rId16"/>
    <p:sldId id="308" r:id="rId17"/>
  </p:sldIdLst>
  <p:sldSz cx="12192000" cy="6858000"/>
  <p:notesSz cx="6858000" cy="9144000"/>
  <p:embeddedFontLst>
    <p:embeddedFont>
      <p:font typeface="Franklin Gothic Book" pitchFamily="34" charset="0"/>
      <p:regular r:id="rId19"/>
      <p:italic r:id="rId20"/>
    </p:embeddedFont>
    <p:embeddedFont>
      <p:font typeface="微軟正黑體" pitchFamily="34" charset="-12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Perpetua" pitchFamily="18" charset="0"/>
      <p:regular r:id="rId27"/>
      <p:bold r:id="rId28"/>
      <p:italic r:id="rId29"/>
      <p:boldItalic r:id="rId30"/>
    </p:embeddedFont>
    <p:embeddedFont>
      <p:font typeface="Wingdings 2" pitchFamily="18" charset="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2WRmWDuCmbJpmL695J1UEPL07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32FF"/>
    <a:srgbClr val="0118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2"/>
    <p:restoredTop sz="77561"/>
  </p:normalViewPr>
  <p:slideViewPr>
    <p:cSldViewPr snapToGrid="0" snapToObjects="1">
      <p:cViewPr varScale="1">
        <p:scale>
          <a:sx n="77" d="100"/>
          <a:sy n="77" d="100"/>
        </p:scale>
        <p:origin x="-115" y="1013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10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張醫師畢業於洛杉磯加州大學（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UCLA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）醫學院，專精老人醫學專科，在橙縣地區從醫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年。張醫師特別重視老年⼈⼝的照護。他透過關懷和理解，與病患密切合作，針對病患的個別病況，為 病患提供符合實際的最佳治療。張醫師也有在養老院和老人退休中心看診，也</a:t>
            </a:r>
            <a:r>
              <a:rPr lang="zh-TW" altLang="en-US" sz="1200" dirty="0"/>
              <a:t>時常參與慈濟所舉辦的義診，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在這裏也要跟大家分享一個小秘密唷，張醫師也是我們陳福民醫生的家庭醫師唷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90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04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897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02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409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730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zh-TW" altLang="en-US" dirty="0"/>
              <a:t>請主持人提及慈濟特別與阿茲海默症協會的合作夥伴關係：</a:t>
            </a:r>
            <a:endParaRPr lang="en-US" altLang="zh-TW" dirty="0"/>
          </a:p>
          <a:p>
            <a:pPr marL="0"/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美國慈濟很高興與</a:t>
            </a:r>
            <a:r>
              <a:rPr lang="zh-TW" alt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阿滋海默症協會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擴大合作夥伴關係以期能為全美華人社區提供</a:t>
            </a:r>
            <a:r>
              <a:rPr lang="zh-TW" alt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阿滋海默症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的相關檢測、診斷、護理、治療、研究和倡導有關的重要訊息。在新冠疫情持續蔓延時，美國慈濟和各分支連點與</a:t>
            </a:r>
            <a:r>
              <a:rPr lang="zh-TW" alt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阿滋海默症協會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已經開始使用線上培訓和研討會對慈濟的同仁和志願者進行培訓。慈濟醫療基金會董事長葛濟捨醫師提到「每一個人都有得到</a:t>
            </a:r>
            <a:r>
              <a:rPr lang="zh-TW" alt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阿滋海默症的可能性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，我們不應該讓新冠疫情中斷我們為華人社區提供及推廣有關</a:t>
            </a:r>
            <a:r>
              <a:rPr lang="zh-TW" alt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阿滋海默症相關訊息的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服務」。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pPr mar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928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謝謝大家，下次線上見！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495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cean" type="tx">
  <p:cSld name="1_Ocea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>
            <a:endParaRPr dirty="0"/>
          </a:p>
        </p:txBody>
      </p:sp>
      <p:sp>
        <p:nvSpPr>
          <p:cNvPr id="25" name="Google Shape;25;p6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53169A-9AB6-E44A-9E03-26E84711D087}"/>
              </a:ext>
            </a:extLst>
          </p:cNvPr>
          <p:cNvSpPr txBox="1"/>
          <p:nvPr userDrawn="1"/>
        </p:nvSpPr>
        <p:spPr>
          <a:xfrm>
            <a:off x="198451" y="2288680"/>
            <a:ext cx="3159347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Tzu</a:t>
            </a:r>
            <a:r>
              <a:rPr lang="zh-TW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Chi</a:t>
            </a:r>
            <a:r>
              <a:rPr lang="zh-TW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TW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zh-TW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</a:p>
          <a:p>
            <a:pPr>
              <a:spcBef>
                <a:spcPts val="0"/>
              </a:spcBef>
            </a:pPr>
            <a:r>
              <a:rPr lang="en-US" altLang="zh-TW" sz="3200" b="1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Alhambra</a:t>
            </a:r>
          </a:p>
          <a:p>
            <a:pPr>
              <a:spcBef>
                <a:spcPts val="0"/>
              </a:spcBef>
            </a:pP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</a:t>
            </a:r>
            <a:r>
              <a:rPr lang="zh-TW" alt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(626)</a:t>
            </a:r>
            <a:r>
              <a:rPr lang="zh-TW" alt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281</a:t>
            </a:r>
            <a:r>
              <a:rPr lang="zh-TW" alt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3383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South</a:t>
            </a:r>
            <a:r>
              <a:rPr lang="zh-TW" altLang="en-US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El</a:t>
            </a:r>
            <a:r>
              <a:rPr lang="zh-TW" altLang="en-US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Monte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Tel: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(626)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636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8700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Wilmington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Tel: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(310) 684-4466</a:t>
            </a:r>
            <a:endParaRPr lang="en-US" sz="3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96FFA4-70CB-FB4F-9BFD-04DB8C9F4D2B}"/>
              </a:ext>
            </a:extLst>
          </p:cNvPr>
          <p:cNvSpPr txBox="1"/>
          <p:nvPr userDrawn="1"/>
        </p:nvSpPr>
        <p:spPr>
          <a:xfrm>
            <a:off x="228431" y="2308523"/>
            <a:ext cx="3159347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Tzu</a:t>
            </a:r>
            <a:r>
              <a:rPr lang="zh-TW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Chi</a:t>
            </a:r>
            <a:r>
              <a:rPr lang="zh-TW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TW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zh-TW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b="1" dirty="0"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</a:p>
          <a:p>
            <a:pPr>
              <a:spcBef>
                <a:spcPts val="0"/>
              </a:spcBef>
            </a:pPr>
            <a:r>
              <a:rPr lang="en-US" altLang="zh-TW" sz="3200" b="1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Alhambra</a:t>
            </a:r>
          </a:p>
          <a:p>
            <a:pPr>
              <a:spcBef>
                <a:spcPts val="0"/>
              </a:spcBef>
            </a:pP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</a:t>
            </a:r>
            <a:r>
              <a:rPr lang="zh-TW" alt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(626)</a:t>
            </a:r>
            <a:r>
              <a:rPr lang="zh-TW" alt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281</a:t>
            </a:r>
            <a:r>
              <a:rPr lang="zh-TW" alt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3383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South</a:t>
            </a:r>
            <a:r>
              <a:rPr lang="zh-TW" altLang="en-US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El</a:t>
            </a:r>
            <a:r>
              <a:rPr lang="zh-TW" altLang="en-US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Monte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Tel: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(626)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636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8700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3200" b="1" i="0" u="none" strike="noStrike" cap="none" spc="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4000">
                      <a:srgbClr val="011893"/>
                    </a:gs>
                    <a:gs pos="86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Wilmington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Tel: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8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(310) 684-4466</a:t>
            </a:r>
            <a:endParaRPr lang="en-US" sz="3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iscreen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ealthy%20Brain%20checklis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fast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Best-Practice-Care-Plans%20for%20dementia%20pt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2.mp4"/><Relationship Id="rId5" Type="http://schemas.openxmlformats.org/officeDocument/2006/relationships/image" Target="../media/image3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depression_geriatric_long.pdf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8C15AC-E45C-7348-B122-430940B7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067" y="1302603"/>
            <a:ext cx="7870613" cy="196553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Clr>
                <a:srgbClr val="2F5496"/>
              </a:buClr>
              <a:buSzPts val="3200"/>
            </a:pPr>
            <a:r>
              <a:rPr lang="en-US" sz="5400" b="1" dirty="0" err="1">
                <a:solidFill>
                  <a:srgbClr val="2F5496"/>
                </a:solidFill>
                <a:sym typeface="Arial"/>
              </a:rPr>
              <a:t>失智症</a:t>
            </a:r>
            <a:r>
              <a:rPr lang="en-US" sz="5400" b="1" dirty="0">
                <a:solidFill>
                  <a:srgbClr val="2F5496"/>
                </a:solidFill>
                <a:sym typeface="Arial"/>
              </a:rPr>
              <a:t/>
            </a:r>
            <a:br>
              <a:rPr lang="en-US" sz="5400" b="1" dirty="0">
                <a:solidFill>
                  <a:srgbClr val="2F5496"/>
                </a:solidFill>
                <a:sym typeface="Arial"/>
              </a:rPr>
            </a:br>
            <a:r>
              <a:rPr lang="en-US" sz="5400" b="1" dirty="0" err="1">
                <a:solidFill>
                  <a:srgbClr val="2F5496"/>
                </a:solidFill>
                <a:sym typeface="Arial"/>
              </a:rPr>
              <a:t>早期預防</a:t>
            </a:r>
            <a:r>
              <a:rPr lang="zh-TW" altLang="en-US" sz="5400" b="1" dirty="0">
                <a:solidFill>
                  <a:srgbClr val="2F5496"/>
                </a:solidFill>
                <a:sym typeface="Arial"/>
              </a:rPr>
              <a:t>、</a:t>
            </a:r>
            <a:r>
              <a:rPr lang="en-US" sz="5400" b="1" dirty="0" err="1">
                <a:solidFill>
                  <a:srgbClr val="2F5496"/>
                </a:solidFill>
                <a:sym typeface="Arial"/>
              </a:rPr>
              <a:t>治療和控制</a:t>
            </a:r>
            <a:endParaRPr lang="en-US" sz="5400" b="1" dirty="0">
              <a:solidFill>
                <a:srgbClr val="2F5496"/>
              </a:solidFill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4F5163-B2F2-CA49-AE92-5938FC10A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3" y="4301065"/>
            <a:ext cx="7870614" cy="1439335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spcBef>
                <a:spcPts val="0"/>
              </a:spcBef>
              <a:buSzPts val="6000"/>
              <a:buNone/>
            </a:pPr>
            <a:r>
              <a:rPr lang="zh-TW" altLang="en-US" sz="5400" dirty="0">
                <a:solidFill>
                  <a:srgbClr val="2F5496"/>
                </a:solidFill>
                <a:sym typeface="Arial"/>
              </a:rPr>
              <a:t>張耀文醫師 </a:t>
            </a:r>
            <a:endParaRPr lang="zh-TW" altLang="en-US" sz="5400" dirty="0">
              <a:solidFill>
                <a:srgbClr val="2F5496"/>
              </a:solidFill>
            </a:endParaRPr>
          </a:p>
          <a:p>
            <a:pPr lvl="0" indent="-406400" algn="ctr">
              <a:spcBef>
                <a:spcPts val="1000"/>
              </a:spcBef>
              <a:buSzPts val="2400"/>
              <a:buNone/>
            </a:pPr>
            <a:r>
              <a:rPr lang="en-US" sz="5400" dirty="0">
                <a:solidFill>
                  <a:srgbClr val="2F5496"/>
                </a:solidFill>
              </a:rPr>
              <a:t>New Foundation Medical Group</a:t>
            </a:r>
          </a:p>
        </p:txBody>
      </p:sp>
    </p:spTree>
    <p:extLst>
      <p:ext uri="{BB962C8B-B14F-4D97-AF65-F5344CB8AC3E}">
        <p14:creationId xmlns="" xmlns:p14="http://schemas.microsoft.com/office/powerpoint/2010/main" val="394117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2F5496"/>
                </a:solidFill>
                <a:sym typeface="Arial"/>
              </a:rPr>
              <a:t>如何診斷</a:t>
            </a:r>
            <a:r>
              <a:rPr lang="en-US" sz="5400" b="1" dirty="0" err="1">
                <a:solidFill>
                  <a:srgbClr val="2F5496"/>
                </a:solidFill>
                <a:sym typeface="Arial"/>
              </a:rPr>
              <a:t>失智症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150535"/>
            <a:ext cx="8229601" cy="4487332"/>
          </a:xfrm>
        </p:spPr>
        <p:txBody>
          <a:bodyPr>
            <a:normAutofit fontScale="92500" lnSpcReduction="20000"/>
          </a:bodyPr>
          <a:lstStyle/>
          <a:p>
            <a:pPr marL="50800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>
                <a:sym typeface="Arial"/>
              </a:rPr>
              <a:t>腦部</a:t>
            </a:r>
            <a:r>
              <a:rPr lang="en-US" sz="3600" dirty="0"/>
              <a:t>CT</a:t>
            </a:r>
            <a:r>
              <a:rPr lang="zh-TW" altLang="en-US" sz="3600" dirty="0"/>
              <a:t>掃描或者</a:t>
            </a:r>
            <a:r>
              <a:rPr lang="en-US" sz="3600" dirty="0"/>
              <a:t>MRI(</a:t>
            </a:r>
            <a:r>
              <a:rPr lang="zh-TW" altLang="en-US" sz="3600" dirty="0"/>
              <a:t>核磁共振掃描</a:t>
            </a:r>
            <a:r>
              <a:rPr lang="en-US" altLang="zh-TW" sz="3600" dirty="0"/>
              <a:t>):</a:t>
            </a:r>
            <a:r>
              <a:rPr lang="zh-TW" altLang="en-US" sz="3600" dirty="0"/>
              <a:t>排除中風</a:t>
            </a:r>
          </a:p>
          <a:p>
            <a:pPr marL="50800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正電子掃描</a:t>
            </a:r>
            <a:r>
              <a:rPr lang="en-US" altLang="zh-TW" sz="3600" dirty="0"/>
              <a:t>: </a:t>
            </a:r>
            <a:r>
              <a:rPr lang="zh-TW" altLang="en-US" sz="3600" dirty="0"/>
              <a:t>澱粉樣斑塊</a:t>
            </a:r>
            <a:r>
              <a:rPr lang="en-US" altLang="zh-TW" sz="3600" dirty="0"/>
              <a:t>, </a:t>
            </a:r>
            <a:r>
              <a:rPr lang="zh-TW" altLang="en-US" sz="3600" dirty="0"/>
              <a:t>降低葡萄糖代謝</a:t>
            </a:r>
          </a:p>
          <a:p>
            <a:pPr marL="50800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在腦脊液內的生物標誌物</a:t>
            </a:r>
            <a:r>
              <a:rPr lang="en-US" altLang="zh-TW" sz="3600" dirty="0"/>
              <a:t>. </a:t>
            </a:r>
            <a:endParaRPr lang="zh-TW" altLang="en-US" sz="3600" dirty="0"/>
          </a:p>
          <a:p>
            <a:pPr marL="50800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篩查</a:t>
            </a:r>
            <a:r>
              <a:rPr lang="en-US" altLang="zh-TW" sz="3600" dirty="0"/>
              <a:t>: </a:t>
            </a:r>
            <a:r>
              <a:rPr lang="en-US" sz="3600" dirty="0"/>
              <a:t>MMSE</a:t>
            </a:r>
            <a:r>
              <a:rPr lang="en-US" altLang="zh-TW" sz="3600" dirty="0"/>
              <a:t>(Mini-Mental</a:t>
            </a:r>
            <a:r>
              <a:rPr lang="zh-TW" altLang="en-US" sz="3600" dirty="0"/>
              <a:t> </a:t>
            </a:r>
            <a:r>
              <a:rPr lang="en-US" altLang="zh-TW" sz="3600" dirty="0"/>
              <a:t>State</a:t>
            </a:r>
            <a:r>
              <a:rPr lang="zh-TW" altLang="en-US" sz="3600" dirty="0"/>
              <a:t> </a:t>
            </a:r>
            <a:r>
              <a:rPr lang="en-US" altLang="zh-TW" sz="3600" dirty="0"/>
              <a:t>Exam:</a:t>
            </a:r>
            <a:r>
              <a:rPr lang="zh-TW" altLang="en-US" sz="3600" dirty="0"/>
              <a:t>簡易精神狀態檢查或者</a:t>
            </a:r>
            <a:r>
              <a:rPr lang="en-US" sz="3600" dirty="0"/>
              <a:t>MCI</a:t>
            </a:r>
            <a:r>
              <a:rPr lang="zh-TW" altLang="en-US" sz="3600" dirty="0"/>
              <a:t> </a:t>
            </a:r>
            <a:r>
              <a:rPr lang="en-US" altLang="zh-TW" sz="3600" dirty="0"/>
              <a:t>(</a:t>
            </a:r>
            <a:r>
              <a:rPr lang="en-US" sz="3600" dirty="0"/>
              <a:t>Mild Cognitive Impairment</a:t>
            </a:r>
            <a:r>
              <a:rPr lang="en-US" altLang="zh-TW" sz="3600" dirty="0"/>
              <a:t>:</a:t>
            </a:r>
            <a:r>
              <a:rPr lang="zh-TW" altLang="en-US" sz="3600" dirty="0"/>
              <a:t>輕度認知障礙</a:t>
            </a:r>
            <a:r>
              <a:rPr lang="en-US" sz="3600" dirty="0"/>
              <a:t>) </a:t>
            </a:r>
            <a:r>
              <a:rPr lang="zh-TW" altLang="en-US" sz="3600" dirty="0"/>
              <a:t>篩查</a:t>
            </a:r>
          </a:p>
          <a:p>
            <a:pPr marL="50800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en-US" sz="3600" dirty="0">
                <a:hlinkClick r:id="rId3"/>
              </a:rPr>
              <a:t>http://www.mciscreen.com/</a:t>
            </a:r>
            <a:r>
              <a:rPr lang="zh-TW" altLang="en-US" sz="3600" dirty="0"/>
              <a:t> </a:t>
            </a:r>
          </a:p>
          <a:p>
            <a:pPr marL="50800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zh-TW" altLang="en-US" sz="3700" dirty="0"/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209971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2F5496"/>
                </a:solidFill>
              </a:rPr>
              <a:t>預防計劃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1930400"/>
            <a:ext cx="7531947" cy="4724400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對心臟好就對大腦好</a:t>
            </a:r>
            <a:r>
              <a:rPr lang="en-US" altLang="zh-TW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飲食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減輕炎症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魚油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吃紅肉時喝茶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薑黃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控制血糖和血壓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鍛煉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散步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瑜伽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舉重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爬山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腦力鍛煉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學習演奏樂器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學外語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回學校上課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冥想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祈禱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足夠的睡眠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失眠年紀越大越常見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SzPct val="64864"/>
              <a:buFont typeface="Wingdings" pitchFamily="2" charset="2"/>
              <a:buChar char="§"/>
            </a:pPr>
            <a:r>
              <a:rPr lang="zh-TW" altLang="en-US" sz="4000" dirty="0">
                <a:solidFill>
                  <a:srgbClr val="050505"/>
                </a:solidFill>
                <a:highlight>
                  <a:schemeClr val="lt1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社交活動</a:t>
            </a:r>
            <a:r>
              <a:rPr lang="zh-TW" altLang="en-US" sz="4000" dirty="0"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防止社交隔離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TW" altLang="en-US" sz="3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55481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2F5496"/>
                </a:solidFill>
                <a:sym typeface="Arial"/>
              </a:rPr>
              <a:t>失智症</a:t>
            </a:r>
            <a:r>
              <a:rPr lang="en-US" sz="5400" b="1" dirty="0" err="1" smtClean="0">
                <a:solidFill>
                  <a:srgbClr val="2F5496"/>
                </a:solidFill>
              </a:rPr>
              <a:t>進展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1" y="2150535"/>
            <a:ext cx="7531947" cy="4023360"/>
          </a:xfrm>
        </p:spPr>
        <p:txBody>
          <a:bodyPr>
            <a:normAutofit/>
          </a:bodyPr>
          <a:lstStyle/>
          <a:p>
            <a:pPr marL="50800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r>
              <a:rPr lang="en-US" altLang="zh-TW" sz="3600" dirty="0">
                <a:hlinkClick r:id="rId3"/>
              </a:rPr>
              <a:t>Healthy</a:t>
            </a:r>
            <a:r>
              <a:rPr lang="zh-TW" altLang="en-US" sz="3600" dirty="0">
                <a:hlinkClick r:id="rId3"/>
              </a:rPr>
              <a:t> </a:t>
            </a:r>
            <a:r>
              <a:rPr lang="en-US" altLang="zh-TW" sz="3600" dirty="0">
                <a:hlinkClick r:id="rId3"/>
              </a:rPr>
              <a:t>Brain</a:t>
            </a:r>
            <a:r>
              <a:rPr lang="zh-TW" altLang="en-US" sz="3600" dirty="0">
                <a:hlinkClick r:id="rId3"/>
              </a:rPr>
              <a:t> </a:t>
            </a:r>
            <a:r>
              <a:rPr lang="en-US" altLang="zh-TW" sz="3600" dirty="0">
                <a:hlinkClick r:id="rId3"/>
              </a:rPr>
              <a:t>Check</a:t>
            </a:r>
            <a:r>
              <a:rPr lang="zh-TW" altLang="en-US" sz="3600" dirty="0">
                <a:hlinkClick r:id="rId3"/>
              </a:rPr>
              <a:t> </a:t>
            </a:r>
            <a:r>
              <a:rPr lang="en-US" altLang="zh-TW" sz="3600" dirty="0">
                <a:hlinkClick r:id="rId3"/>
              </a:rPr>
              <a:t>List</a:t>
            </a:r>
            <a:r>
              <a:rPr lang="zh-TW" altLang="en-US" sz="3600" dirty="0">
                <a:hlinkClick r:id="rId3"/>
              </a:rPr>
              <a:t> </a:t>
            </a:r>
            <a:r>
              <a:rPr lang="en-US" altLang="zh-TW" sz="3600" dirty="0">
                <a:hlinkClick r:id="rId3"/>
              </a:rPr>
              <a:t>(</a:t>
            </a:r>
            <a:r>
              <a:rPr lang="zh-TW" altLang="en-US" sz="3600" dirty="0">
                <a:hlinkClick r:id="rId3"/>
              </a:rPr>
              <a:t>健康大腦檢查表）</a:t>
            </a:r>
            <a:endParaRPr lang="zh-TW" altLang="en-US" sz="3600" dirty="0"/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r>
              <a:rPr lang="en-US" altLang="zh-TW" sz="3600" b="1" dirty="0">
                <a:hlinkClick r:id="rId4"/>
              </a:rPr>
              <a:t>F</a:t>
            </a:r>
            <a:r>
              <a:rPr lang="en-US" altLang="zh-TW" sz="3600" dirty="0">
                <a:hlinkClick r:id="rId4"/>
              </a:rPr>
              <a:t>unctional</a:t>
            </a:r>
            <a:r>
              <a:rPr lang="zh-TW" altLang="en-US" sz="3600" dirty="0">
                <a:hlinkClick r:id="rId4"/>
              </a:rPr>
              <a:t> </a:t>
            </a:r>
            <a:r>
              <a:rPr lang="en-US" altLang="zh-TW" sz="3600" b="1" dirty="0">
                <a:hlinkClick r:id="rId4"/>
              </a:rPr>
              <a:t>A</a:t>
            </a:r>
            <a:r>
              <a:rPr lang="en-US" altLang="zh-TW" sz="3600" dirty="0">
                <a:hlinkClick r:id="rId4"/>
              </a:rPr>
              <a:t>ssessment</a:t>
            </a:r>
            <a:r>
              <a:rPr lang="zh-TW" altLang="en-US" sz="3600" dirty="0">
                <a:hlinkClick r:id="rId4"/>
              </a:rPr>
              <a:t> </a:t>
            </a:r>
            <a:r>
              <a:rPr lang="en-US" altLang="zh-TW" sz="3600" b="1" dirty="0">
                <a:hlinkClick r:id="rId4"/>
              </a:rPr>
              <a:t>S</a:t>
            </a:r>
            <a:r>
              <a:rPr lang="en-US" altLang="zh-TW" sz="3600" dirty="0">
                <a:hlinkClick r:id="rId4"/>
              </a:rPr>
              <a:t>taging</a:t>
            </a:r>
            <a:r>
              <a:rPr lang="zh-TW" altLang="en-US" sz="3600" dirty="0">
                <a:hlinkClick r:id="rId4"/>
              </a:rPr>
              <a:t> </a:t>
            </a:r>
            <a:r>
              <a:rPr lang="en-US" altLang="zh-TW" sz="3600" b="1" dirty="0">
                <a:hlinkClick r:id="rId4"/>
              </a:rPr>
              <a:t>T</a:t>
            </a:r>
            <a:r>
              <a:rPr lang="en-US" altLang="zh-TW" sz="3600" dirty="0">
                <a:hlinkClick r:id="rId4"/>
              </a:rPr>
              <a:t>est</a:t>
            </a:r>
            <a:r>
              <a:rPr lang="zh-TW" altLang="en-US" sz="3600" dirty="0">
                <a:hlinkClick r:id="rId4"/>
              </a:rPr>
              <a:t> </a:t>
            </a:r>
            <a:r>
              <a:rPr lang="en-US" altLang="zh-TW" sz="3600" dirty="0">
                <a:hlinkClick r:id="rId4"/>
              </a:rPr>
              <a:t>(</a:t>
            </a:r>
            <a:r>
              <a:rPr lang="zh-TW" altLang="en-US" sz="3600" dirty="0">
                <a:hlinkClick r:id="rId4"/>
              </a:rPr>
              <a:t>功能評估分期測試</a:t>
            </a:r>
            <a:r>
              <a:rPr lang="zh-TW" altLang="en-US" sz="3600" dirty="0" smtClean="0">
                <a:hlinkClick r:id="rId4"/>
              </a:rPr>
              <a:t>）</a:t>
            </a:r>
            <a:r>
              <a:rPr lang="en-US" altLang="zh-TW" sz="3600" b="1" i="1" dirty="0" smtClean="0"/>
              <a:t>FAST</a:t>
            </a:r>
            <a:endParaRPr lang="en-US" altLang="zh-TW" sz="3600" b="1" i="1" dirty="0"/>
          </a:p>
          <a:p>
            <a:pPr marL="50800" indent="0">
              <a:spcBef>
                <a:spcPts val="1000"/>
              </a:spcBef>
              <a:buSzPts val="2800"/>
              <a:buNone/>
            </a:pPr>
            <a:endParaRPr lang="zh-TW" altLang="en-US" sz="3700" dirty="0"/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95387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2F5496"/>
                </a:solidFill>
              </a:rPr>
              <a:t>治療方法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269068"/>
            <a:ext cx="7531947" cy="370839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6600" b="1" dirty="0"/>
              <a:t>早期診斷和治療以延緩</a:t>
            </a:r>
            <a:r>
              <a:rPr lang="zh-TW" altLang="en-US" sz="6600" b="1" dirty="0">
                <a:sym typeface="Arial"/>
              </a:rPr>
              <a:t>失智症</a:t>
            </a:r>
            <a:r>
              <a:rPr lang="zh-TW" altLang="en-US" sz="6600" b="1" dirty="0"/>
              <a:t>進展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6600" dirty="0"/>
              <a:t>藥物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69498"/>
              <a:buFont typeface="Wingdings" pitchFamily="2" charset="2"/>
              <a:buChar char="§"/>
            </a:pPr>
            <a:r>
              <a:rPr lang="zh-TW" altLang="en-US" sz="6600" dirty="0"/>
              <a:t>非藥物治療</a:t>
            </a:r>
            <a:r>
              <a:rPr lang="en-US" altLang="zh-TW" sz="6600" dirty="0"/>
              <a:t>: </a:t>
            </a:r>
            <a:r>
              <a:rPr lang="zh-TW" altLang="en-US" sz="6600" dirty="0"/>
              <a:t>補充劑</a:t>
            </a:r>
            <a:r>
              <a:rPr lang="en-US" altLang="zh-TW" sz="6600" dirty="0"/>
              <a:t>, </a:t>
            </a:r>
            <a:r>
              <a:rPr lang="zh-TW" altLang="en-US" sz="6600" dirty="0"/>
              <a:t>社工的介入和協助</a:t>
            </a:r>
            <a:endParaRPr lang="en-US" sz="6600" dirty="0"/>
          </a:p>
        </p:txBody>
      </p:sp>
    </p:spTree>
    <p:extLst>
      <p:ext uri="{BB962C8B-B14F-4D97-AF65-F5344CB8AC3E}">
        <p14:creationId xmlns="" xmlns:p14="http://schemas.microsoft.com/office/powerpoint/2010/main" val="4787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2F5496"/>
                </a:solidFill>
              </a:rPr>
              <a:t>藥物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048934"/>
            <a:ext cx="7531947" cy="4301065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4800" dirty="0"/>
              <a:t>Donepezil, </a:t>
            </a:r>
            <a:r>
              <a:rPr lang="en-US" sz="4800" dirty="0" err="1"/>
              <a:t>Galantamin</a:t>
            </a:r>
            <a:r>
              <a:rPr lang="en-US" sz="4800" dirty="0"/>
              <a:t>, Rivastigmine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4800" dirty="0"/>
              <a:t>Namenda ( </a:t>
            </a:r>
            <a:r>
              <a:rPr lang="en-US" sz="4800" dirty="0" err="1"/>
              <a:t>Mementine</a:t>
            </a:r>
            <a:r>
              <a:rPr lang="en-US" sz="4800" dirty="0"/>
              <a:t>) </a:t>
            </a:r>
            <a:r>
              <a:rPr lang="zh-TW" altLang="en-US" sz="4800" b="1" dirty="0"/>
              <a:t>與以上的藥物合用可以延遲</a:t>
            </a:r>
            <a:r>
              <a:rPr lang="zh-TW" altLang="en-US" sz="4800" b="1" dirty="0">
                <a:solidFill>
                  <a:srgbClr val="050505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失智症</a:t>
            </a:r>
            <a:r>
              <a:rPr lang="zh-TW" altLang="en-US" sz="4800" b="1" dirty="0"/>
              <a:t>進展長達 </a:t>
            </a:r>
            <a:r>
              <a:rPr lang="en-US" altLang="zh-TW" sz="4800" b="1" dirty="0"/>
              <a:t>7 </a:t>
            </a:r>
            <a:r>
              <a:rPr lang="zh-TW" altLang="en-US" sz="4800" b="1" dirty="0"/>
              <a:t>年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4800" dirty="0" err="1"/>
              <a:t>Aduhelm</a:t>
            </a:r>
            <a:r>
              <a:rPr lang="en-US" sz="4800" dirty="0"/>
              <a:t> (aducanumab) ???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4800" dirty="0"/>
              <a:t>Nasal insulin spray</a:t>
            </a:r>
            <a:r>
              <a:rPr lang="zh-TW" altLang="en-US" sz="4800" dirty="0"/>
              <a:t> </a:t>
            </a:r>
            <a:r>
              <a:rPr lang="en-US" altLang="zh-TW" sz="4800" dirty="0"/>
              <a:t>(</a:t>
            </a:r>
            <a:r>
              <a:rPr lang="zh-TW" altLang="en-US" sz="4800" dirty="0"/>
              <a:t>胰島素噴鼻劑</a:t>
            </a:r>
            <a:r>
              <a:rPr lang="en-US" altLang="zh-TW" sz="4800" dirty="0"/>
              <a:t>)???</a:t>
            </a:r>
            <a:endParaRPr lang="zh-TW" altLang="en-US" sz="4800" dirty="0"/>
          </a:p>
          <a:p>
            <a:pPr marL="622300" lvl="0" indent="-5715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58396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2F5496"/>
                </a:solidFill>
              </a:rPr>
              <a:t>非藥物治療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252134"/>
            <a:ext cx="7531947" cy="3979334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4400" dirty="0"/>
              <a:t>MCT oil (</a:t>
            </a:r>
            <a:r>
              <a:rPr lang="zh-TW" altLang="en-US" sz="4400" dirty="0"/>
              <a:t>中鍵脂肪酸油</a:t>
            </a:r>
            <a:r>
              <a:rPr lang="en-US" altLang="zh-TW" sz="4400" dirty="0"/>
              <a:t>)</a:t>
            </a:r>
            <a:endParaRPr lang="zh-TW" altLang="en-US" sz="4400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zh-TW" altLang="en-US" sz="4400" dirty="0"/>
              <a:t>褪黑激素 </a:t>
            </a:r>
            <a:r>
              <a:rPr lang="en-US" altLang="zh-TW" sz="4400" dirty="0"/>
              <a:t>(</a:t>
            </a:r>
            <a:r>
              <a:rPr lang="zh-TW" altLang="en-US" sz="4400" dirty="0"/>
              <a:t>幫助睡眠</a:t>
            </a:r>
            <a:r>
              <a:rPr lang="en-US" altLang="zh-TW" sz="4400" dirty="0"/>
              <a:t>)</a:t>
            </a:r>
            <a:endParaRPr lang="zh-TW" altLang="en-US" sz="4400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zh-TW" altLang="en-US" sz="4400" dirty="0">
                <a:solidFill>
                  <a:srgbClr val="050505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紅甜菜汁</a:t>
            </a:r>
            <a:r>
              <a:rPr lang="zh-TW" altLang="en-US" sz="4400" dirty="0"/>
              <a:t> </a:t>
            </a:r>
            <a:r>
              <a:rPr lang="en-US" altLang="zh-TW" sz="4400" dirty="0"/>
              <a:t>(</a:t>
            </a:r>
            <a:r>
              <a:rPr lang="zh-TW" altLang="en-US" sz="4400" dirty="0"/>
              <a:t>增加血流量</a:t>
            </a:r>
            <a:r>
              <a:rPr lang="en-US" altLang="zh-TW" sz="4400" dirty="0"/>
              <a:t>)</a:t>
            </a:r>
            <a:endParaRPr lang="zh-TW" altLang="en-US" sz="4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zh-TW" altLang="en-US" sz="4400" dirty="0"/>
              <a:t>看 </a:t>
            </a:r>
            <a:r>
              <a:rPr lang="en-US" sz="4400" dirty="0" err="1"/>
              <a:t>Alzheimer.org</a:t>
            </a:r>
            <a:r>
              <a:rPr lang="en-US" sz="4400" dirty="0"/>
              <a:t> </a:t>
            </a:r>
            <a:r>
              <a:rPr lang="zh-TW" altLang="en-US" sz="4400" dirty="0"/>
              <a:t>的 </a:t>
            </a:r>
            <a:r>
              <a:rPr lang="en-US" altLang="zh-TW" sz="4400" dirty="0">
                <a:hlinkClick r:id="rId3"/>
              </a:rPr>
              <a:t>Best</a:t>
            </a:r>
            <a:r>
              <a:rPr lang="zh-TW" altLang="en-US" sz="4400" dirty="0">
                <a:hlinkClick r:id="rId3"/>
              </a:rPr>
              <a:t> </a:t>
            </a:r>
            <a:r>
              <a:rPr lang="en-US" altLang="zh-TW" sz="4400" dirty="0">
                <a:hlinkClick r:id="rId3"/>
              </a:rPr>
              <a:t>Practice</a:t>
            </a:r>
            <a:r>
              <a:rPr lang="zh-TW" altLang="en-US" sz="4400" dirty="0">
                <a:hlinkClick r:id="rId3"/>
              </a:rPr>
              <a:t> </a:t>
            </a:r>
            <a:r>
              <a:rPr lang="en-US" altLang="zh-TW" sz="4400" dirty="0">
                <a:hlinkClick r:id="rId3"/>
              </a:rPr>
              <a:t>Care</a:t>
            </a:r>
            <a:r>
              <a:rPr lang="zh-TW" altLang="en-US" sz="4400" dirty="0">
                <a:hlinkClick r:id="rId3"/>
              </a:rPr>
              <a:t> </a:t>
            </a:r>
            <a:r>
              <a:rPr lang="en-US" altLang="zh-TW" sz="4400" dirty="0">
                <a:hlinkClick r:id="rId3"/>
              </a:rPr>
              <a:t>Plans</a:t>
            </a:r>
            <a:r>
              <a:rPr lang="zh-TW" altLang="en-US" sz="4400" dirty="0">
                <a:hlinkClick r:id="rId3"/>
              </a:rPr>
              <a:t> </a:t>
            </a:r>
            <a:r>
              <a:rPr lang="en-US" altLang="zh-TW" sz="4400" dirty="0">
                <a:hlinkClick r:id="rId3"/>
              </a:rPr>
              <a:t>for</a:t>
            </a:r>
            <a:r>
              <a:rPr lang="zh-TW" altLang="en-US" sz="4400" dirty="0">
                <a:hlinkClick r:id="rId3"/>
              </a:rPr>
              <a:t> </a:t>
            </a:r>
            <a:r>
              <a:rPr lang="en-US" altLang="zh-TW" sz="4400" dirty="0">
                <a:hlinkClick r:id="rId3"/>
              </a:rPr>
              <a:t>Dementia</a:t>
            </a:r>
            <a:r>
              <a:rPr lang="zh-TW" altLang="en-US" sz="4400" dirty="0">
                <a:hlinkClick r:id="rId3"/>
              </a:rPr>
              <a:t> </a:t>
            </a:r>
            <a:r>
              <a:rPr lang="en-US" altLang="zh-TW" sz="4400" dirty="0">
                <a:hlinkClick r:id="rId3"/>
              </a:rPr>
              <a:t>(</a:t>
            </a:r>
            <a:r>
              <a:rPr lang="zh-TW" altLang="en-US" sz="4400" dirty="0">
                <a:hlinkClick r:id="rId3"/>
              </a:rPr>
              <a:t>失智症最佳照護計劃</a:t>
            </a:r>
            <a:r>
              <a:rPr lang="en-US" altLang="zh-TW" sz="4400" dirty="0">
                <a:hlinkClick r:id="rId3"/>
              </a:rPr>
              <a:t>)</a:t>
            </a:r>
            <a:endParaRPr lang="zh-TW" altLang="en-US" sz="4400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zh-TW" alt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2236629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1C693-C760-9345-9307-C43C2EDA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0AC2E3-A8B7-1B41-A70A-FEA9EEF2D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ye v1.3">
            <a:hlinkClick r:id="" action="ppaction://media"/>
            <a:extLst>
              <a:ext uri="{FF2B5EF4-FFF2-40B4-BE49-F238E27FC236}">
                <a16:creationId xmlns="" xmlns:a16="http://schemas.microsoft.com/office/drawing/2014/main" id="{A43BB669-6B30-964A-ADEC-3E6FE34C1C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6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2F5496"/>
                </a:solidFill>
              </a:rPr>
              <a:t>記憶</a:t>
            </a:r>
            <a:r>
              <a:rPr lang="ja-JP" altLang="en-US" sz="5400" b="1" smtClean="0">
                <a:solidFill>
                  <a:srgbClr val="2F5496"/>
                </a:solidFill>
              </a:rPr>
              <a:t>退化</a:t>
            </a:r>
            <a:r>
              <a:rPr lang="zh-TW" altLang="en-US" sz="5400" b="1" dirty="0" smtClean="0">
                <a:solidFill>
                  <a:srgbClr val="2F5496"/>
                </a:solidFill>
              </a:rPr>
              <a:t> </a:t>
            </a:r>
            <a:r>
              <a:rPr lang="en-US" altLang="zh-TW" sz="5400" b="1" dirty="0">
                <a:solidFill>
                  <a:srgbClr val="2F5496"/>
                </a:solidFill>
              </a:rPr>
              <a:t>vs.</a:t>
            </a:r>
            <a:r>
              <a:rPr lang="zh-TW" altLang="en-US" sz="5400" b="1" dirty="0">
                <a:solidFill>
                  <a:srgbClr val="2F5496"/>
                </a:solidFill>
              </a:rPr>
              <a:t> </a:t>
            </a:r>
            <a:r>
              <a:rPr lang="en-US" sz="5400" b="1" dirty="0" err="1">
                <a:solidFill>
                  <a:srgbClr val="2F5496"/>
                </a:solidFill>
                <a:sym typeface="Arial"/>
              </a:rPr>
              <a:t>失智症</a:t>
            </a:r>
            <a:r>
              <a:rPr lang="en-US" sz="5400" b="1" dirty="0">
                <a:solidFill>
                  <a:srgbClr val="2F5496"/>
                </a:solidFill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370668"/>
            <a:ext cx="7531947" cy="4023360"/>
          </a:xfrm>
        </p:spPr>
        <p:txBody>
          <a:bodyPr>
            <a:normAutofit/>
          </a:bodyPr>
          <a:lstStyle/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記</a:t>
            </a:r>
            <a:r>
              <a:rPr lang="zh-TW" altLang="en-US" sz="4000" dirty="0" smtClean="0"/>
              <a:t>憶退化是</a:t>
            </a:r>
            <a:r>
              <a:rPr lang="zh-TW" altLang="en-US" sz="4000" dirty="0"/>
              <a:t>正常老化的結果</a:t>
            </a:r>
            <a:endParaRPr lang="en-US" altLang="zh-TW" sz="4000" dirty="0"/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疾病相關的認知改變是健康問題造成的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849360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2F5496"/>
                </a:solidFill>
              </a:rPr>
              <a:t>正常老化的</a:t>
            </a:r>
            <a:r>
              <a:rPr lang="zh-TW" altLang="en-US" sz="5400" b="1" dirty="0">
                <a:solidFill>
                  <a:srgbClr val="2F5496"/>
                </a:solidFill>
              </a:rPr>
              <a:t>症狀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370668"/>
            <a:ext cx="7531947" cy="4023360"/>
          </a:xfrm>
        </p:spPr>
        <p:txBody>
          <a:bodyPr>
            <a:normAutofit/>
          </a:bodyPr>
          <a:lstStyle/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忘記熟悉的人的名字</a:t>
            </a:r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忘記想要說什麼</a:t>
            </a:r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進入另一個房間時忘記了要做什麼</a:t>
            </a:r>
            <a:endParaRPr lang="en-US" altLang="zh-TW" sz="4000" dirty="0"/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找到剛放下的東西</a:t>
            </a:r>
            <a:endParaRPr lang="en-US" altLang="zh-TW" sz="4000" dirty="0"/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000" dirty="0"/>
              <a:t>試著回想一個特定的單字</a:t>
            </a:r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46478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2F5496"/>
                </a:solidFill>
              </a:rPr>
              <a:t>健康問題的症狀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370668"/>
            <a:ext cx="7531947" cy="4023360"/>
          </a:xfrm>
        </p:spPr>
        <p:txBody>
          <a:bodyPr>
            <a:normAutofit fontScale="77500" lnSpcReduction="20000"/>
          </a:bodyPr>
          <a:lstStyle/>
          <a:p>
            <a:pPr marL="508000" lvl="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300" dirty="0"/>
              <a:t>忘記幾週內所做過的事的</a:t>
            </a:r>
            <a:r>
              <a:rPr lang="zh-TW" altLang="en-US" sz="4300" b="1" dirty="0"/>
              <a:t>重要細節</a:t>
            </a:r>
          </a:p>
          <a:p>
            <a:pPr marL="508000" lvl="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300" dirty="0"/>
              <a:t>忘記做說過會做的事情</a:t>
            </a:r>
          </a:p>
          <a:p>
            <a:pPr marL="508000" lvl="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300" dirty="0"/>
              <a:t>忘記最近發生的事件或談話</a:t>
            </a:r>
          </a:p>
          <a:p>
            <a:pPr marL="508000" lvl="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300" dirty="0"/>
              <a:t>向同一個人復述故事或笑話，因為忘記已經告訴過他們</a:t>
            </a:r>
            <a:endParaRPr lang="en-US" altLang="zh-TW" sz="4300" dirty="0"/>
          </a:p>
          <a:p>
            <a:pPr marL="508000" lvl="0" indent="-457200">
              <a:lnSpc>
                <a:spcPct val="12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4300" dirty="0"/>
              <a:t>在工作或在家完成複雜的工作</a:t>
            </a:r>
            <a:r>
              <a:rPr lang="en-US" altLang="zh-TW" sz="4300" dirty="0"/>
              <a:t>(</a:t>
            </a:r>
            <a:r>
              <a:rPr lang="zh-TW" altLang="en-US" sz="4300" dirty="0"/>
              <a:t>例如平衡支票簿</a:t>
            </a:r>
            <a:r>
              <a:rPr lang="en-US" altLang="zh-TW" sz="4300" dirty="0"/>
              <a:t>, </a:t>
            </a:r>
            <a:r>
              <a:rPr lang="zh-TW" altLang="en-US" sz="4300" dirty="0"/>
              <a:t>或者規劃項目</a:t>
            </a:r>
            <a:r>
              <a:rPr lang="en-US" altLang="zh-TW" sz="4300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50329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2F5496"/>
                </a:solidFill>
              </a:rPr>
              <a:t>輕度認知障礙</a:t>
            </a:r>
            <a:r>
              <a:rPr lang="en-US" sz="5400" b="1" dirty="0">
                <a:solidFill>
                  <a:srgbClr val="2F5496"/>
                </a:solidFill>
              </a:rPr>
              <a:t> vs. </a:t>
            </a:r>
            <a:r>
              <a:rPr lang="en-US" sz="5400" b="1" dirty="0" err="1">
                <a:solidFill>
                  <a:srgbClr val="2F5496"/>
                </a:solidFill>
                <a:sym typeface="Arial"/>
              </a:rPr>
              <a:t>失智症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370668"/>
            <a:ext cx="7531947" cy="4023360"/>
          </a:xfrm>
        </p:spPr>
        <p:txBody>
          <a:bodyPr>
            <a:normAutofit/>
          </a:bodyPr>
          <a:lstStyle/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en-US" sz="3700" dirty="0"/>
              <a:t>Mild Cognitive Impairment (MCI</a:t>
            </a:r>
            <a:r>
              <a:rPr lang="en-US" altLang="zh-TW" sz="3700" dirty="0"/>
              <a:t>;</a:t>
            </a:r>
            <a:r>
              <a:rPr lang="zh-TW" altLang="en-US" sz="3700" dirty="0"/>
              <a:t> 輕度認知障礙</a:t>
            </a:r>
            <a:r>
              <a:rPr lang="en-US" sz="3700" dirty="0"/>
              <a:t>)</a:t>
            </a:r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700" dirty="0"/>
              <a:t>第一階段</a:t>
            </a:r>
            <a:r>
              <a:rPr lang="en-US" altLang="zh-TW" sz="3700" dirty="0"/>
              <a:t>: </a:t>
            </a:r>
            <a:r>
              <a:rPr lang="zh-TW" altLang="en-US" sz="3700" dirty="0"/>
              <a:t>大約</a:t>
            </a:r>
            <a:r>
              <a:rPr lang="en-US" altLang="zh-TW" sz="3700" dirty="0"/>
              <a:t>7</a:t>
            </a:r>
            <a:r>
              <a:rPr lang="zh-TW" altLang="en-US" sz="3700" dirty="0"/>
              <a:t>年</a:t>
            </a:r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endParaRPr lang="zh-TW" altLang="en-US" sz="3700" dirty="0"/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700" dirty="0">
                <a:sym typeface="Arial"/>
              </a:rPr>
              <a:t>失智症</a:t>
            </a:r>
            <a:r>
              <a:rPr lang="en-US" altLang="zh-TW" sz="3700" dirty="0"/>
              <a:t>: </a:t>
            </a:r>
            <a:r>
              <a:rPr lang="zh-TW" altLang="en-US" sz="3700" dirty="0"/>
              <a:t>輕度</a:t>
            </a:r>
            <a:r>
              <a:rPr lang="en-US" altLang="zh-TW" sz="3700" dirty="0"/>
              <a:t>, </a:t>
            </a:r>
            <a:r>
              <a:rPr lang="zh-TW" altLang="en-US" sz="3700" dirty="0"/>
              <a:t>中度</a:t>
            </a:r>
            <a:r>
              <a:rPr lang="en-US" altLang="zh-TW" sz="3700" dirty="0"/>
              <a:t>, </a:t>
            </a:r>
            <a:r>
              <a:rPr lang="zh-TW" altLang="en-US" sz="3700" dirty="0"/>
              <a:t>重度</a:t>
            </a:r>
            <a:r>
              <a:rPr lang="en-US" altLang="zh-TW" sz="3700" dirty="0"/>
              <a:t>. </a:t>
            </a:r>
            <a:endParaRPr lang="zh-TW" altLang="en-US" sz="3700" dirty="0"/>
          </a:p>
          <a:p>
            <a:pPr marL="50800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700" dirty="0"/>
              <a:t>再過 </a:t>
            </a:r>
            <a:r>
              <a:rPr lang="en-US" altLang="zh-TW" sz="3700" dirty="0"/>
              <a:t>7 </a:t>
            </a:r>
            <a:r>
              <a:rPr lang="zh-TW" altLang="en-US" sz="3700" dirty="0"/>
              <a:t>年</a:t>
            </a:r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9478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0D6A18D-FAEE-DF48-9F00-5AFF89027488}"/>
              </a:ext>
            </a:extLst>
          </p:cNvPr>
          <p:cNvSpPr txBox="1">
            <a:spLocks/>
          </p:cNvSpPr>
          <p:nvPr/>
        </p:nvSpPr>
        <p:spPr>
          <a:xfrm>
            <a:off x="6131664" y="648064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</a:rPr>
              <a:t>張耀文醫師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等线 Light" panose="02010600030101010101" pitchFamily="2" charset="-122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441295B7-28F4-0543-9505-A7F3971CF77A}"/>
              </a:ext>
            </a:extLst>
          </p:cNvPr>
          <p:cNvSpPr txBox="1">
            <a:spLocks/>
          </p:cNvSpPr>
          <p:nvPr/>
        </p:nvSpPr>
        <p:spPr>
          <a:xfrm>
            <a:off x="3939988" y="2628394"/>
            <a:ext cx="7772400" cy="356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9F10FED4-C86A-FE47-ADDF-9F415C4F96E9}"/>
              </a:ext>
            </a:extLst>
          </p:cNvPr>
          <p:cNvSpPr txBox="1">
            <a:spLocks/>
          </p:cNvSpPr>
          <p:nvPr/>
        </p:nvSpPr>
        <p:spPr>
          <a:xfrm>
            <a:off x="3939988" y="1567140"/>
            <a:ext cx="7772400" cy="4765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buClr>
                <a:srgbClr val="0070C0"/>
              </a:buClr>
              <a:buFont typeface="Wingdings" pitchFamily="2" charset="2"/>
              <a:buChar char="§"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93D984-3206-4443-AC6A-D72F83BA0EFF}"/>
              </a:ext>
            </a:extLst>
          </p:cNvPr>
          <p:cNvSpPr txBox="1"/>
          <p:nvPr/>
        </p:nvSpPr>
        <p:spPr>
          <a:xfrm>
            <a:off x="6131663" y="2241942"/>
            <a:ext cx="5789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zh-TW" altLang="en-US" sz="3600" dirty="0"/>
              <a:t>畢業於洛杉磯加州大學（</a:t>
            </a:r>
            <a:r>
              <a:rPr lang="en-US" sz="3600" dirty="0"/>
              <a:t>UCLA</a:t>
            </a:r>
            <a:r>
              <a:rPr lang="zh-TW" altLang="en-US" sz="3600" dirty="0"/>
              <a:t>）醫學院</a:t>
            </a:r>
            <a:endParaRPr lang="en-US" altLang="zh-TW" sz="3600" dirty="0"/>
          </a:p>
          <a:p>
            <a:pPr marL="457200" indent="-457200">
              <a:buFont typeface="Wingdings" pitchFamily="2" charset="2"/>
              <a:buChar char="§"/>
            </a:pPr>
            <a:r>
              <a:rPr lang="zh-TW" altLang="en-US" sz="3600" dirty="0"/>
              <a:t>專精內科和老人醫學專科</a:t>
            </a:r>
            <a:r>
              <a:rPr lang="en-US" sz="3600" dirty="0"/>
              <a:t> </a:t>
            </a:r>
            <a:endParaRPr lang="en-US" altLang="zh-TW" sz="3600" dirty="0"/>
          </a:p>
          <a:p>
            <a:pPr marL="457200" indent="-457200">
              <a:buFont typeface="Wingdings" pitchFamily="2" charset="2"/>
              <a:buChar char="§"/>
            </a:pPr>
            <a:r>
              <a:rPr lang="zh-TW" altLang="en-US" sz="3600" dirty="0"/>
              <a:t>於橙縣地區從醫</a:t>
            </a:r>
            <a:r>
              <a:rPr lang="en-US" sz="3600" dirty="0"/>
              <a:t>27</a:t>
            </a:r>
            <a:r>
              <a:rPr lang="zh-TW" altLang="en-US" sz="3600" dirty="0"/>
              <a:t>年</a:t>
            </a:r>
            <a:r>
              <a:rPr lang="en-US" sz="3600" dirty="0"/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zh-TW" altLang="en-US" sz="3600" dirty="0"/>
              <a:t>熱心助人，時常參與慈濟所舉辦的義診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7FA357-AD51-C64D-9776-E9DAC42B2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7" r="1111" b="17495"/>
          <a:stretch/>
        </p:blipFill>
        <p:spPr>
          <a:xfrm>
            <a:off x="2924412" y="1973627"/>
            <a:ext cx="3385817" cy="3952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222394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2F5496"/>
                </a:solidFill>
              </a:rPr>
              <a:t>2020年美國</a:t>
            </a:r>
            <a:r>
              <a:rPr lang="en-US" sz="5400" b="1" dirty="0">
                <a:solidFill>
                  <a:srgbClr val="2F5496"/>
                </a:solidFill>
                <a:sym typeface="Arial"/>
              </a:rPr>
              <a:t>失智症發病率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370668"/>
            <a:ext cx="7531947" cy="4023360"/>
          </a:xfrm>
        </p:spPr>
        <p:txBody>
          <a:bodyPr>
            <a:normAutofit/>
          </a:bodyPr>
          <a:lstStyle/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en-US" altLang="zh-TW" sz="3600" dirty="0"/>
              <a:t>71-79 </a:t>
            </a:r>
            <a:r>
              <a:rPr lang="zh-TW" altLang="en-US" sz="3600" dirty="0"/>
              <a:t>歲 </a:t>
            </a:r>
            <a:r>
              <a:rPr lang="en-US" altLang="zh-TW" sz="3600" dirty="0"/>
              <a:t>5%</a:t>
            </a:r>
            <a:endParaRPr lang="zh-TW" altLang="en-US" sz="3600" dirty="0"/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en-US" altLang="zh-TW" sz="3600" dirty="0"/>
              <a:t>90</a:t>
            </a:r>
            <a:r>
              <a:rPr lang="zh-TW" altLang="en-US" sz="3600" dirty="0"/>
              <a:t>歲以上 </a:t>
            </a:r>
            <a:r>
              <a:rPr lang="en-US" altLang="zh-TW" sz="3600" dirty="0"/>
              <a:t>37.4% </a:t>
            </a:r>
            <a:endParaRPr lang="zh-TW" altLang="en-US" sz="3600" dirty="0"/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阿爾茨海默氏病</a:t>
            </a:r>
            <a:r>
              <a:rPr lang="en-US" altLang="zh-TW" sz="3600" dirty="0"/>
              <a:t>: 60-80% </a:t>
            </a:r>
            <a:r>
              <a:rPr lang="zh-TW" altLang="en-US" sz="3600" dirty="0"/>
              <a:t>的病例</a:t>
            </a:r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腦血管</a:t>
            </a:r>
            <a:r>
              <a:rPr lang="en-US" altLang="zh-TW" sz="3600" dirty="0"/>
              <a:t>: 5-10%</a:t>
            </a:r>
            <a:endParaRPr lang="zh-TW" altLang="en-US" sz="3600" dirty="0"/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路易體</a:t>
            </a:r>
            <a:r>
              <a:rPr lang="en-US" altLang="zh-TW" sz="3600" dirty="0"/>
              <a:t>: 5%</a:t>
            </a:r>
            <a:endParaRPr lang="zh-TW" altLang="en-US" sz="3600" dirty="0"/>
          </a:p>
          <a:p>
            <a:pPr marL="508000"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/>
              <a:t>其他病因</a:t>
            </a:r>
            <a:r>
              <a:rPr lang="en-US" altLang="zh-TW" sz="3600" dirty="0"/>
              <a:t>:5%</a:t>
            </a:r>
            <a:endParaRPr lang="zh-TW" altLang="en-US" sz="3600" dirty="0"/>
          </a:p>
          <a:p>
            <a:pPr marL="50800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zh-TW" altLang="en-US" sz="3700" dirty="0"/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587192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2F5496"/>
                </a:solidFill>
                <a:sym typeface="Arial"/>
              </a:rPr>
              <a:t>失智症的定義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1981201"/>
            <a:ext cx="7531947" cy="4555066"/>
          </a:xfrm>
        </p:spPr>
        <p:txBody>
          <a:bodyPr>
            <a:normAutofit/>
          </a:bodyPr>
          <a:lstStyle/>
          <a:p>
            <a:pPr marL="508000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b="1" dirty="0"/>
              <a:t>有兩個或兩個以上下列的徵兆會影響到日常生活：</a:t>
            </a:r>
          </a:p>
          <a:p>
            <a:pPr marL="965200" lvl="1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200" dirty="0"/>
              <a:t>記住最近學到的東西</a:t>
            </a:r>
          </a:p>
          <a:p>
            <a:pPr marL="965200" lvl="1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200" dirty="0"/>
              <a:t>認得和說出</a:t>
            </a:r>
            <a:r>
              <a:rPr lang="zh-TW" altLang="en-US" sz="3200" dirty="0">
                <a:sym typeface="Arial"/>
              </a:rPr>
              <a:t>熟悉</a:t>
            </a:r>
            <a:r>
              <a:rPr lang="zh-TW" altLang="en-US" sz="3200" dirty="0"/>
              <a:t>人或者東西的名字</a:t>
            </a:r>
          </a:p>
          <a:p>
            <a:pPr marL="965200" lvl="1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200" dirty="0"/>
              <a:t>講出別人可以理解的句子</a:t>
            </a:r>
          </a:p>
          <a:p>
            <a:pPr marL="965200" lvl="1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200" dirty="0"/>
              <a:t>對重要事情做出決定或判斷</a:t>
            </a:r>
          </a:p>
          <a:p>
            <a:pPr marL="965200" lvl="1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200" dirty="0"/>
              <a:t>計劃</a:t>
            </a:r>
            <a:r>
              <a:rPr lang="en-US" altLang="zh-TW" sz="3200" dirty="0"/>
              <a:t>, </a:t>
            </a:r>
            <a:r>
              <a:rPr lang="zh-TW" altLang="en-US" sz="3200" dirty="0"/>
              <a:t>組織</a:t>
            </a:r>
            <a:r>
              <a:rPr lang="en-US" altLang="zh-TW" sz="3200" dirty="0"/>
              <a:t>, </a:t>
            </a:r>
            <a:r>
              <a:rPr lang="zh-TW" altLang="en-US" sz="3200" dirty="0"/>
              <a:t>和執行簡單和複雜的任務</a:t>
            </a:r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zh-TW" altLang="en-US" sz="3600" dirty="0"/>
          </a:p>
          <a:p>
            <a:pPr marL="50800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zh-TW" altLang="en-US" sz="3700" dirty="0"/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5248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1F9DD-879C-1048-8522-97AC6D8C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732" y="286603"/>
            <a:ext cx="7531947" cy="1450757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2F5496"/>
                </a:solidFill>
                <a:sym typeface="Arial"/>
              </a:rPr>
              <a:t>如何診斷失</a:t>
            </a:r>
            <a:r>
              <a:rPr lang="en-US" sz="5400" b="1" dirty="0" err="1">
                <a:solidFill>
                  <a:srgbClr val="2F5496"/>
                </a:solidFill>
                <a:sym typeface="Arial"/>
              </a:rPr>
              <a:t>智症</a:t>
            </a:r>
            <a:endParaRPr lang="en-US" sz="5400" b="1" dirty="0">
              <a:solidFill>
                <a:srgbClr val="2F549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98CA55-33F3-0E45-AAAD-05932943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732" y="2370668"/>
            <a:ext cx="7857068" cy="4023360"/>
          </a:xfrm>
        </p:spPr>
        <p:txBody>
          <a:bodyPr>
            <a:normAutofit lnSpcReduction="10000"/>
          </a:bodyPr>
          <a:lstStyle/>
          <a:p>
            <a:pPr marL="508000" lvl="0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排除診斷</a:t>
            </a:r>
            <a:r>
              <a:rPr lang="en-US" altLang="zh-TW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TW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首先消除其他原因</a:t>
            </a:r>
            <a:r>
              <a:rPr lang="en-US" altLang="zh-TW" sz="36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zh-TW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lvl="0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排除維生素缺乏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比如維他命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B12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缺乏</a:t>
            </a:r>
          </a:p>
          <a:p>
            <a:pPr marL="508000" lvl="0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排除抑鬱症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老人憂鬱量表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Geriatric Depression Scale test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lvl="0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排除甲狀腺功能減退症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甲狀腺功能檢查</a:t>
            </a:r>
          </a:p>
          <a:p>
            <a:pPr marL="508000" lvl="0" indent="-457200">
              <a:lnSpc>
                <a:spcPct val="110000"/>
              </a:lnSpc>
              <a:spcBef>
                <a:spcPts val="0"/>
              </a:spcBef>
              <a:buSzPts val="2800"/>
              <a:buFont typeface="Wingdings" pitchFamily="2" charset="2"/>
              <a:buChar char="§"/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排除聽力損失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聽力檢查</a:t>
            </a:r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zh-TW" altLang="en-US" sz="3600" dirty="0"/>
          </a:p>
          <a:p>
            <a:pPr marL="50800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zh-TW" altLang="en-US" sz="3700" dirty="0"/>
          </a:p>
          <a:p>
            <a:pPr marL="508000" lvl="0" indent="-457200">
              <a:spcBef>
                <a:spcPts val="1000"/>
              </a:spcBef>
              <a:buSzPts val="2800"/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51422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7501</TotalTime>
  <Words>1289</Words>
  <Application>Microsoft Office PowerPoint</Application>
  <PresentationFormat>Custom</PresentationFormat>
  <Paragraphs>95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Franklin Gothic Book</vt:lpstr>
      <vt:lpstr>微軟正黑體</vt:lpstr>
      <vt:lpstr>Calibri</vt:lpstr>
      <vt:lpstr>Perpetua</vt:lpstr>
      <vt:lpstr>新細明體</vt:lpstr>
      <vt:lpstr>Wingdings 2</vt:lpstr>
      <vt:lpstr>HGｺﾞｼｯｸM</vt:lpstr>
      <vt:lpstr>Wingdings</vt:lpstr>
      <vt:lpstr>等线 Light</vt:lpstr>
      <vt:lpstr>等线</vt:lpstr>
      <vt:lpstr>Equity</vt:lpstr>
      <vt:lpstr>失智症 早期預防、治療和控制</vt:lpstr>
      <vt:lpstr>記憶退化 vs. 失智症?</vt:lpstr>
      <vt:lpstr>正常老化的症狀</vt:lpstr>
      <vt:lpstr>健康問題的症狀</vt:lpstr>
      <vt:lpstr>輕度認知障礙 vs. 失智症</vt:lpstr>
      <vt:lpstr>Slide 6</vt:lpstr>
      <vt:lpstr>2020年美國失智症發病率</vt:lpstr>
      <vt:lpstr>失智症的定義</vt:lpstr>
      <vt:lpstr>如何診斷失智症</vt:lpstr>
      <vt:lpstr>如何診斷失智症</vt:lpstr>
      <vt:lpstr>預防計劃</vt:lpstr>
      <vt:lpstr>失智症進展</vt:lpstr>
      <vt:lpstr>治療方法</vt:lpstr>
      <vt:lpstr>藥物</vt:lpstr>
      <vt:lpstr>非藥物治療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Chen</dc:creator>
  <cp:lastModifiedBy>Alvin</cp:lastModifiedBy>
  <cp:revision>118</cp:revision>
  <dcterms:created xsi:type="dcterms:W3CDTF">2019-05-06T22:25:52Z</dcterms:created>
  <dcterms:modified xsi:type="dcterms:W3CDTF">2021-09-12T20:13:40Z</dcterms:modified>
</cp:coreProperties>
</file>